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7DAA451-7B06-49EB-8C7A-C7D30A5334EB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063329-E1A8-4890-BB69-B7DE6E5BEA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A0DDD7-4B63-4522-B137-8F841335D3E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3EA07-B3D7-4A1C-A7D1-C3427DA9B80C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7B1C1-8AB0-43C7-AE0B-C3CC7B2912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B62C9-3E0A-4392-9791-7668AAD7617D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3DB5D-573C-49DD-AC83-8EEDA7BC21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40B7D-DC24-46BF-B2D9-25166FCCDDAB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70DA7-0F8C-4AF7-A54E-516368F817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118BA-16A5-4DE7-80C3-904B1F73F985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87E06-A916-4F5D-AD77-A99851CFBC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58472-80CD-4652-A2D1-FCE3BC8C9D82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B80AF-B0AE-4F9B-85D5-7A0FB64359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99415-7B5C-49CC-BAD6-1581B3D0BA6A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C6BAA-A999-4C66-9E27-4F28AB3D2C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9D879-0134-4520-921D-A5FC6AE69DE4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8B8A6-7482-4BDD-90F4-E1FB61866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8CC86-729D-4238-81C9-BDE6F333C552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FFFA5-11CA-4F4D-8215-F0F2DA8F1E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2555-C683-4E87-BBE7-92D64797AD4C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E821B-EAF3-4F74-8F49-F8952D695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6F34A-BCB2-4CE9-9389-B91D8A8DC7B7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87A0F-521B-4E50-AE18-BE34C3D9F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7AB69-5900-4C98-93E4-CC1509DE6CA3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11ABB-DF66-4CEC-A273-EFF75FCB8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739277-534C-48FC-A96A-CC04138543DC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14CDF0-5A9E-4D27-A1CF-D40C1D681F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latin typeface="Arial" pitchFamily="34" charset="0"/>
                <a:cs typeface="Arial" pitchFamily="34" charset="0"/>
              </a:rPr>
              <a:t>Проектный практикум</a:t>
            </a:r>
            <a:endParaRPr lang="ru-RU" sz="6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Список литературы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357188" y="1214438"/>
            <a:ext cx="8501062" cy="542925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/>
              <a:t>Руководство </a:t>
            </a:r>
            <a:r>
              <a:rPr lang="ru-RU" sz="2400" smtClean="0"/>
              <a:t>к своду знаний по управлению проектами (Руководство </a:t>
            </a:r>
            <a:r>
              <a:rPr lang="en-US" sz="2400" smtClean="0"/>
              <a:t>PMBOK</a:t>
            </a:r>
            <a:r>
              <a:rPr lang="ru-RU" sz="2400" smtClean="0"/>
              <a:t>), 5-е издание, 2013 г.</a:t>
            </a:r>
          </a:p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/>
              <a:t>Богданов В.В.</a:t>
            </a:r>
            <a:r>
              <a:rPr lang="ru-RU" sz="2400" smtClean="0"/>
              <a:t> Управление проектами в </a:t>
            </a:r>
            <a:r>
              <a:rPr lang="en-US" sz="2400" smtClean="0"/>
              <a:t>Microsoft Project</a:t>
            </a:r>
            <a:r>
              <a:rPr lang="ru-RU" sz="2400" smtClean="0"/>
              <a:t> 2007: Учебный курс. – СПб.: Питер, 2008. – 604 с.</a:t>
            </a:r>
          </a:p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/>
              <a:t>Куликов Г.Г., Никулина Н.О., Речкалов А.В.</a:t>
            </a:r>
            <a:r>
              <a:rPr lang="ru-RU" sz="2400" smtClean="0"/>
              <a:t> Управление проектами на основе системного моделирования: Учебное пособие. – Уфа: УГАТУ, 2009. – 171 с.</a:t>
            </a:r>
          </a:p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/>
              <a:t>Мазур И.И., Шапиро В.Д., Ольдерогге Н.Г.</a:t>
            </a:r>
            <a:r>
              <a:rPr lang="ru-RU" sz="2400" smtClean="0"/>
              <a:t> Управление проектами: Учебное пособие. – М.: Омега-Л, 2004. – 664 с.</a:t>
            </a:r>
          </a:p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/>
              <a:t>Товб А.С., Ципес Г.Л.</a:t>
            </a:r>
            <a:r>
              <a:rPr lang="ru-RU" sz="2400" smtClean="0"/>
              <a:t> Управление проектами: стандарты, методы, опыт. – М.: ЗАО «Олимп – Бизнес», 2003. – 240 с.</a:t>
            </a:r>
          </a:p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>
                <a:solidFill>
                  <a:srgbClr val="000000"/>
                </a:solidFill>
                <a:cs typeface="Times New Roman" pitchFamily="18" charset="0"/>
              </a:rPr>
              <a:t>Троцкий М.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 Управление проектами.— М. : Финансы и статистика, 2006 .— 304 с.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525963"/>
          </a:xfrm>
        </p:spPr>
        <p:txBody>
          <a:bodyPr/>
          <a:lstStyle/>
          <a:p>
            <a:r>
              <a:rPr lang="ru-RU" smtClean="0"/>
              <a:t>www.pmi.ru</a:t>
            </a:r>
            <a:endParaRPr lang="en-US" smtClean="0"/>
          </a:p>
          <a:p>
            <a:r>
              <a:rPr lang="en-US" smtClean="0"/>
              <a:t>www.projectmanagement.ru</a:t>
            </a:r>
          </a:p>
          <a:p>
            <a:r>
              <a:rPr lang="en-US" smtClean="0"/>
              <a:t>www.aproject.ru</a:t>
            </a:r>
          </a:p>
          <a:p>
            <a:r>
              <a:rPr lang="en-US" smtClean="0"/>
              <a:t>www.spiderproject.ru</a:t>
            </a:r>
          </a:p>
          <a:p>
            <a:r>
              <a:rPr lang="en-US" smtClean="0"/>
              <a:t>www.sovnet.ru</a:t>
            </a:r>
            <a:endParaRPr 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smtClean="0"/>
              <a:t>Лекция 1</a:t>
            </a:r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ru-RU" sz="6000" smtClean="0"/>
              <a:t>Основные понятия и определения проектного менеджмента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История развития проектного менеджмента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043488" cy="4525963"/>
          </a:xfrm>
        </p:spPr>
        <p:txBody>
          <a:bodyPr rtlCol="0">
            <a:normAutofit fontScale="55000" lnSpcReduction="2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За рубежом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1937 г.  - </a:t>
            </a:r>
            <a:r>
              <a:rPr lang="ru-RU" dirty="0" smtClean="0"/>
              <a:t>Разработка матричной организации управления для осуществления проектов в </a:t>
            </a:r>
            <a:r>
              <a:rPr lang="en-US" dirty="0" smtClean="0"/>
              <a:t>US Air Corp. </a:t>
            </a:r>
            <a:r>
              <a:rPr lang="ru-RU" dirty="0" smtClean="0"/>
              <a:t>и</a:t>
            </a:r>
            <a:r>
              <a:rPr lang="en-US" dirty="0" smtClean="0"/>
              <a:t> Exxon Corp.</a:t>
            </a:r>
            <a:endParaRPr lang="ru-RU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1956 г.</a:t>
            </a:r>
            <a:r>
              <a:rPr lang="ru-RU" dirty="0" smtClean="0"/>
              <a:t> – Разработка планов-графиков крупных комплексов работ по модернизации заводов фирмы «Дюпон» с использованием ЭВМ</a:t>
            </a:r>
            <a:r>
              <a:rPr lang="en-US" dirty="0" smtClean="0"/>
              <a:t> UNIVAC</a:t>
            </a:r>
            <a:r>
              <a:rPr lang="ru-RU" dirty="0" smtClean="0"/>
              <a:t> (метод критического пути);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1957 г.</a:t>
            </a:r>
            <a:r>
              <a:rPr lang="ru-RU" dirty="0" smtClean="0"/>
              <a:t> – Реализован проект разработки ракетной системы «</a:t>
            </a:r>
            <a:r>
              <a:rPr lang="ru-RU" dirty="0" err="1" smtClean="0"/>
              <a:t>Поларис</a:t>
            </a:r>
            <a:r>
              <a:rPr lang="ru-RU" dirty="0" smtClean="0"/>
              <a:t>», объединяющего около 3800 основных подрядчиков и состоящего из 60 тыс. операций (метод </a:t>
            </a:r>
            <a:r>
              <a:rPr lang="en-US" dirty="0" smtClean="0"/>
              <a:t>PERT</a:t>
            </a:r>
            <a:r>
              <a:rPr lang="ru-RU" dirty="0" smtClean="0"/>
              <a:t>). Проект был завершен на 2 года раньше срока;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 </a:t>
            </a:r>
            <a:r>
              <a:rPr lang="ru-RU" b="1" dirty="0" smtClean="0"/>
              <a:t>1967 – 1976 г.</a:t>
            </a:r>
            <a:r>
              <a:rPr lang="ru-RU" dirty="0" smtClean="0"/>
              <a:t> – проект сооружения гидроэлектростанции на реке Черчилль в Ньюфаундленде (полуостров Лабрадор). Стоимость проекта </a:t>
            </a:r>
            <a:r>
              <a:rPr lang="en-US" dirty="0" smtClean="0"/>
              <a:t>$</a:t>
            </a:r>
            <a:r>
              <a:rPr lang="ru-RU" dirty="0" smtClean="0"/>
              <a:t>950 млн.</a:t>
            </a:r>
            <a:r>
              <a:rPr lang="en-US" dirty="0" smtClean="0"/>
              <a:t>,</a:t>
            </a:r>
            <a:r>
              <a:rPr lang="ru-RU" dirty="0" smtClean="0"/>
              <a:t> более 100 строительных контрактов. Проект был завершен на 18 мес. раньше срока при соблюдении бюджета.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86438" y="1608138"/>
            <a:ext cx="3143250" cy="4525962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latin typeface="+mn-lt"/>
              </a:rPr>
              <a:t>В России</a:t>
            </a:r>
          </a:p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3200" b="1" dirty="0">
              <a:latin typeface="+mn-lt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</a:rPr>
              <a:t>1931 г.</a:t>
            </a:r>
            <a:r>
              <a:rPr lang="ru-RU" sz="3200" dirty="0">
                <a:latin typeface="+mn-lt"/>
              </a:rPr>
              <a:t> – в Москве, Кузбассе и Ленинграде поточным методом успешно возведены кварталы серийных жилых домов;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</a:rPr>
              <a:t>1963-1967 гг</a:t>
            </a:r>
            <a:r>
              <a:rPr lang="ru-RU" sz="3200" dirty="0">
                <a:latin typeface="+mn-lt"/>
              </a:rPr>
              <a:t>. – начало применения методов сетевого планирования в строительстве;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</a:rPr>
              <a:t>1975 г.</a:t>
            </a:r>
            <a:r>
              <a:rPr lang="ru-RU" sz="3200" dirty="0">
                <a:latin typeface="+mn-lt"/>
              </a:rPr>
              <a:t> – количество строек, применявших методы сетевого планирования и управления, составило 17-18% их общего числа;  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</a:rPr>
              <a:t>1995 г</a:t>
            </a:r>
            <a:r>
              <a:rPr lang="ru-RU" sz="3200" dirty="0">
                <a:latin typeface="+mn-lt"/>
              </a:rPr>
              <a:t>. – образование российской ассоциации управления проектами (СОВНЕТ)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Этапы развития проектного менеджмента</a:t>
            </a:r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238" cy="4525963"/>
          </a:xfrm>
        </p:spPr>
        <p:txBody>
          <a:bodyPr rtlCol="0">
            <a:normAutofit fontScale="77500" lnSpcReduction="2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За рубежом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/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</a:t>
            </a:r>
            <a:r>
              <a:rPr lang="ru-RU" b="1" dirty="0" smtClean="0"/>
              <a:t> этап – 1930-1960 гг. – Зарождение управления проектами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II</a:t>
            </a:r>
            <a:r>
              <a:rPr lang="ru-RU" b="1" dirty="0" smtClean="0"/>
              <a:t> этап – 1960-1970 гг. – Развитие методов сетевого планирования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III</a:t>
            </a:r>
            <a:r>
              <a:rPr lang="ru-RU" b="1" dirty="0" smtClean="0"/>
              <a:t> этап – 1970-1980 гг. – Развитие системного подхода к управлению проектами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IV</a:t>
            </a:r>
            <a:r>
              <a:rPr lang="ru-RU" b="1" dirty="0" smtClean="0"/>
              <a:t> этап – 1980-1990 гг. – Становление проектного менеджмента как сферы профессиональной деятельности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857750" y="1608138"/>
            <a:ext cx="4071938" cy="4525962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latin typeface="+mn-lt"/>
              </a:rPr>
              <a:t>В России</a:t>
            </a:r>
          </a:p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3200" b="1" dirty="0">
              <a:latin typeface="+mn-lt"/>
            </a:endParaRP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 </a:t>
            </a:r>
            <a:r>
              <a:rPr lang="ru-RU" sz="3200" b="1" dirty="0">
                <a:latin typeface="+mn-lt"/>
              </a:rPr>
              <a:t>этап – 1930-1960 гг. – Зарождение управления проектами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II</a:t>
            </a:r>
            <a:r>
              <a:rPr lang="ru-RU" sz="3200" b="1" dirty="0">
                <a:latin typeface="+mn-lt"/>
              </a:rPr>
              <a:t> этап – 1960-1980 гг. – Развитие и внедрение методов сетевого планирования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III</a:t>
            </a:r>
            <a:r>
              <a:rPr lang="ru-RU" sz="3200" b="1" dirty="0">
                <a:latin typeface="+mn-lt"/>
              </a:rPr>
              <a:t> этап – 1970-1980 гг. – Разработка и внедрение АСУ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IV</a:t>
            </a:r>
            <a:r>
              <a:rPr lang="ru-RU" sz="3200" b="1" dirty="0">
                <a:latin typeface="+mn-lt"/>
              </a:rPr>
              <a:t> этап – 1980-1990 гг. – Создание интегрированных АСУ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V </a:t>
            </a:r>
            <a:r>
              <a:rPr lang="ru-RU" sz="3200" b="1" dirty="0">
                <a:latin typeface="+mn-lt"/>
              </a:rPr>
              <a:t>этап – 1990-2000 гг. – Системное представление об управлении проектами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Проект</a:t>
            </a:r>
            <a:r>
              <a:rPr lang="ru-RU" smtClean="0"/>
              <a:t> (лат. </a:t>
            </a:r>
            <a:r>
              <a:rPr lang="en-US" b="1" i="1" smtClean="0"/>
              <a:t>p</a:t>
            </a:r>
            <a:r>
              <a:rPr lang="ru-RU" b="1" i="1" smtClean="0"/>
              <a:t>rojectus -</a:t>
            </a:r>
            <a:r>
              <a:rPr lang="ru-RU" smtClean="0"/>
              <a:t> “</a:t>
            </a:r>
            <a:r>
              <a:rPr lang="ru-RU" i="1" smtClean="0"/>
              <a:t>брошенный вперед</a:t>
            </a:r>
            <a:r>
              <a:rPr lang="ru-RU" smtClean="0"/>
              <a:t>”) – это временное предприятие, предназначенное для создания уникальных продуктов, услуг или результатов.  </a:t>
            </a:r>
          </a:p>
          <a:p>
            <a:pPr algn="r">
              <a:buFont typeface="Wingdings" pitchFamily="2" charset="2"/>
              <a:buNone/>
            </a:pPr>
            <a:endParaRPr lang="ru-RU" sz="2800" i="1" smtClean="0"/>
          </a:p>
          <a:p>
            <a:pPr algn="r">
              <a:buFont typeface="Wingdings" pitchFamily="2" charset="2"/>
              <a:buNone/>
            </a:pPr>
            <a:r>
              <a:rPr lang="ru-RU" sz="2800" i="1" smtClean="0"/>
              <a:t>«Руководство к своду знаний </a:t>
            </a:r>
          </a:p>
          <a:p>
            <a:pPr algn="r">
              <a:buFont typeface="Wingdings" pitchFamily="2" charset="2"/>
              <a:buNone/>
            </a:pPr>
            <a:r>
              <a:rPr lang="ru-RU" sz="2800" i="1" smtClean="0"/>
              <a:t>по управления проектами (</a:t>
            </a:r>
            <a:r>
              <a:rPr lang="en-US" sz="2800" i="1" smtClean="0"/>
              <a:t>PMBOK</a:t>
            </a:r>
            <a:r>
              <a:rPr lang="ru-RU" sz="2800" i="1" smtClean="0"/>
              <a:t>)»</a:t>
            </a:r>
            <a:endParaRPr lang="ru-RU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ru-RU" b="1" smtClean="0">
                <a:solidFill>
                  <a:schemeClr val="accent2"/>
                </a:solidFill>
              </a:rPr>
              <a:t>Проект</a:t>
            </a:r>
            <a:r>
              <a:rPr lang="ru-RU" smtClean="0"/>
              <a:t> – это:</a:t>
            </a:r>
          </a:p>
          <a:p>
            <a:pPr marL="533400" indent="-533400">
              <a:lnSpc>
                <a:spcPct val="90000"/>
              </a:lnSpc>
              <a:buSzPct val="85000"/>
              <a:buFont typeface="Wingdings" pitchFamily="2" charset="2"/>
              <a:buAutoNum type="arabicParenR"/>
            </a:pPr>
            <a:r>
              <a:rPr lang="ru-RU" smtClean="0"/>
              <a:t>совокупность документов (расчетов, чертежей и т.д.) для создания какого-либо сооружения или изделия;</a:t>
            </a:r>
          </a:p>
          <a:p>
            <a:pPr marL="533400" indent="-533400">
              <a:lnSpc>
                <a:spcPct val="90000"/>
              </a:lnSpc>
              <a:buSzPct val="85000"/>
              <a:buFont typeface="Wingdings" pitchFamily="2" charset="2"/>
              <a:buAutoNum type="arabicParenR"/>
            </a:pPr>
            <a:r>
              <a:rPr lang="ru-RU" smtClean="0"/>
              <a:t>предварительный текст какого-либо документа;</a:t>
            </a:r>
          </a:p>
          <a:p>
            <a:pPr marL="533400" indent="-533400">
              <a:lnSpc>
                <a:spcPct val="90000"/>
              </a:lnSpc>
              <a:buSzPct val="85000"/>
              <a:buFont typeface="Wingdings" pitchFamily="2" charset="2"/>
              <a:buAutoNum type="arabicParenR"/>
            </a:pPr>
            <a:r>
              <a:rPr lang="ru-RU" smtClean="0"/>
              <a:t>замысел, план.</a:t>
            </a:r>
          </a:p>
          <a:p>
            <a:pPr marL="533400" indent="-533400" algn="r">
              <a:lnSpc>
                <a:spcPct val="90000"/>
              </a:lnSpc>
              <a:buFont typeface="Wingdings" pitchFamily="2" charset="2"/>
              <a:buNone/>
            </a:pPr>
            <a:endParaRPr lang="ru-RU" i="1" smtClean="0"/>
          </a:p>
          <a:p>
            <a:pPr marL="533400" indent="-533400" algn="r">
              <a:lnSpc>
                <a:spcPct val="90000"/>
              </a:lnSpc>
              <a:buFont typeface="Wingdings" pitchFamily="2" charset="2"/>
              <a:buNone/>
            </a:pPr>
            <a:r>
              <a:rPr lang="ru-RU" sz="2800" i="1" smtClean="0"/>
              <a:t>«Советский энциклопедический словарь»</a:t>
            </a:r>
            <a:endParaRPr lang="ru-RU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«</a:t>
            </a:r>
            <a:r>
              <a:rPr lang="ru-RU" b="1" dirty="0" smtClean="0">
                <a:solidFill>
                  <a:schemeClr val="accent2"/>
                </a:solidFill>
              </a:rPr>
              <a:t>Проект</a:t>
            </a:r>
            <a:r>
              <a:rPr lang="ru-RU" b="1" dirty="0" smtClean="0"/>
              <a:t> </a:t>
            </a:r>
            <a:r>
              <a:rPr lang="ru-RU" dirty="0" smtClean="0"/>
              <a:t>– это уникальный процесс, состоящий из набора взаимоувязанных и контролируемых работ с датами начала и окончания и предпринятый, чтобы достичь цели соответствия конкретным требованиям, включая ограничения по времени, затратам и ресурсам».</a:t>
            </a:r>
            <a:r>
              <a:rPr lang="ru-RU" sz="2800" dirty="0" smtClean="0"/>
              <a:t> </a:t>
            </a:r>
          </a:p>
          <a:p>
            <a:pPr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i="1" dirty="0" smtClean="0"/>
          </a:p>
          <a:p>
            <a:pPr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i="1" dirty="0" smtClean="0"/>
              <a:t>Процессная модель</a:t>
            </a:r>
          </a:p>
          <a:p>
            <a:pPr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i="1" dirty="0" smtClean="0"/>
              <a:t>ISO</a:t>
            </a:r>
            <a:r>
              <a:rPr lang="ru-RU" sz="2800" i="1" dirty="0" smtClean="0"/>
              <a:t> 9000, 10006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 rtlCol="0">
            <a:normAutofit fontScale="77500" lnSpcReduction="20000"/>
          </a:bodyPr>
          <a:lstStyle/>
          <a:p>
            <a:pPr marL="533400" indent="-5334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«</a:t>
            </a:r>
            <a:r>
              <a:rPr lang="ru-RU" b="1" dirty="0" smtClean="0">
                <a:solidFill>
                  <a:schemeClr val="accent2"/>
                </a:solidFill>
              </a:rPr>
              <a:t>Проект</a:t>
            </a:r>
            <a:r>
              <a:rPr lang="ru-RU" b="1" dirty="0" smtClean="0"/>
              <a:t> </a:t>
            </a:r>
            <a:r>
              <a:rPr lang="ru-RU" dirty="0" smtClean="0"/>
              <a:t>– это: </a:t>
            </a:r>
          </a:p>
          <a:p>
            <a:pPr marL="533400" indent="-5334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arenR"/>
              <a:defRPr/>
            </a:pPr>
            <a:r>
              <a:rPr lang="ru-RU" dirty="0" smtClean="0"/>
              <a:t>предприятие, которое характеризуется принципиальной уникальностью условий его деятельности, таких как цели, время, затраты, качественные характеристики и другие условия, и отличается от других подобных предприятий специфической </a:t>
            </a:r>
            <a:r>
              <a:rPr lang="ru-RU" b="1" dirty="0" smtClean="0">
                <a:solidFill>
                  <a:schemeClr val="accent2"/>
                </a:solidFill>
              </a:rPr>
              <a:t>проектной</a:t>
            </a:r>
            <a:r>
              <a:rPr lang="ru-RU" dirty="0" smtClean="0"/>
              <a:t> организацией; </a:t>
            </a:r>
          </a:p>
          <a:p>
            <a:pPr marL="533400" indent="-5334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arenR"/>
              <a:defRPr/>
            </a:pPr>
            <a:r>
              <a:rPr lang="ru-RU" dirty="0" smtClean="0"/>
              <a:t>уникальный набор скоординированных действий с определенным началом и завершением, осуществляемых индивидуумом или организацией для решения специфических задач с определенным расписанием, затратами и параметрами выполнения». </a:t>
            </a:r>
            <a:endParaRPr lang="ru-RU" i="1" dirty="0" smtClean="0"/>
          </a:p>
          <a:p>
            <a:pPr marL="533400" indent="-533400"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i="1" dirty="0" smtClean="0"/>
          </a:p>
          <a:p>
            <a:pPr marL="533400" indent="-533400"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err="1" smtClean="0"/>
              <a:t>Организационно-деятельностная</a:t>
            </a:r>
            <a:r>
              <a:rPr lang="ru-RU" i="1" dirty="0" smtClean="0"/>
              <a:t> модель </a:t>
            </a:r>
          </a:p>
          <a:p>
            <a:pPr marL="533400" indent="-533400"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i="1" dirty="0" smtClean="0"/>
              <a:t>ICB IPMA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 rtlCol="0">
            <a:normAutofit lnSpcReduction="10000"/>
          </a:bodyPr>
          <a:lstStyle/>
          <a:p>
            <a:pPr marL="533400" indent="-53340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«</a:t>
            </a:r>
            <a:r>
              <a:rPr lang="ru-RU" b="1" dirty="0" smtClean="0">
                <a:solidFill>
                  <a:schemeClr val="accent2"/>
                </a:solidFill>
              </a:rPr>
              <a:t>Проект</a:t>
            </a: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smtClean="0"/>
              <a:t>– целенаправленная деятельность временного характера, предназначенная для создания уникального продукта или услуги, ограниченная во времени и связанная с потреблением ресурсов». </a:t>
            </a:r>
          </a:p>
          <a:p>
            <a:pPr marL="533400" indent="-53340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 smtClean="0"/>
          </a:p>
          <a:p>
            <a:pPr marL="533400" indent="-533400"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smtClean="0"/>
              <a:t>Национальные требования </a:t>
            </a:r>
          </a:p>
          <a:p>
            <a:pPr marL="533400" indent="-533400"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smtClean="0"/>
              <a:t>к компетенции</a:t>
            </a:r>
          </a:p>
          <a:p>
            <a:pPr marL="533400" indent="-533400"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smtClean="0"/>
              <a:t>СОВНЕТ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698</Words>
  <Application>Microsoft Office PowerPoint</Application>
  <PresentationFormat>Экран (4:3)</PresentationFormat>
  <Paragraphs>73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Проектный практикум</vt:lpstr>
      <vt:lpstr>Список литературы</vt:lpstr>
      <vt:lpstr>Слайд 3</vt:lpstr>
      <vt:lpstr>Лекция 1</vt:lpstr>
      <vt:lpstr>История развития проектного менеджмента</vt:lpstr>
      <vt:lpstr>Этапы развития проектного менеджмента</vt:lpstr>
      <vt:lpstr>Определения проекта</vt:lpstr>
      <vt:lpstr>Определения проекта</vt:lpstr>
      <vt:lpstr>Определения проекта</vt:lpstr>
      <vt:lpstr>Определения проекта</vt:lpstr>
      <vt:lpstr>Определения проекта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Проектный практикум</dc:title>
  <dc:creator>K</dc:creator>
  <cp:lastModifiedBy>1</cp:lastModifiedBy>
  <cp:revision>6</cp:revision>
  <dcterms:created xsi:type="dcterms:W3CDTF">2013-10-21T14:29:28Z</dcterms:created>
  <dcterms:modified xsi:type="dcterms:W3CDTF">2020-01-19T05:27:32Z</dcterms:modified>
</cp:coreProperties>
</file>